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Nunito"/>
      <p:regular r:id="rId47"/>
      <p:bold r:id="rId48"/>
      <p:italic r:id="rId49"/>
      <p:boldItalic r:id="rId50"/>
    </p:embeddedFont>
    <p:embeddedFont>
      <p:font typeface="Maven Pro"/>
      <p:regular r:id="rId51"/>
      <p:bold r:id="rId52"/>
    </p:embeddedFont>
    <p:embeddedFont>
      <p:font typeface="Helvetica Neue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7" roundtripDataSignature="AMtx7mje5AJNPP2QpSY91+ocRydDCKzI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714CBD1-D092-4135-9E3A-418ECE6EF8F2}">
  <a:tblStyle styleId="{1714CBD1-D092-4135-9E3A-418ECE6EF8F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unito-bold.fntdata"/><Relationship Id="rId47" Type="http://schemas.openxmlformats.org/officeDocument/2006/relationships/font" Target="fonts/Nunito-regular.fntdata"/><Relationship Id="rId49" Type="http://schemas.openxmlformats.org/officeDocument/2006/relationships/font" Target="fonts/Nuni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avenPro-regular.fntdata"/><Relationship Id="rId50" Type="http://schemas.openxmlformats.org/officeDocument/2006/relationships/font" Target="fonts/Nunito-boldItalic.fntdata"/><Relationship Id="rId53" Type="http://schemas.openxmlformats.org/officeDocument/2006/relationships/font" Target="fonts/HelveticaNeue-regular.fntdata"/><Relationship Id="rId52" Type="http://schemas.openxmlformats.org/officeDocument/2006/relationships/font" Target="fonts/MavenPro-bold.fntdata"/><Relationship Id="rId11" Type="http://schemas.openxmlformats.org/officeDocument/2006/relationships/slide" Target="slides/slide5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57" Type="http://customschemas.google.com/relationships/presentationmetadata" Target="metadata"/><Relationship Id="rId12" Type="http://schemas.openxmlformats.org/officeDocument/2006/relationships/slide" Target="slides/slide6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llemsleegers.com/post/2020/08/05/why-divide-by-n-1/" TargetMode="External"/><Relationship Id="rId3" Type="http://schemas.openxmlformats.org/officeDocument/2006/relationships/hyperlink" Target="https://www.merriam-webster.com/dictionary/unbiased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37A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d66cbcf6a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d66cbcf6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have little control on data generation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From generated data we gather data to analysis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want to drive knowledge, business intelligence and solution based on our data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Data is usually a number, for a unit of observation and has a context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Does 5 mean Age of 5 - years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Height of the person 5 feet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Weight of the person 5 pounds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Does it mean 5ml of rain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Discrete data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is similar, but is still numeric. An example of discrete data is the sum of two dice thrown. There are a finite and known set of outcomes, but these outcomes are represented numerically. </a:t>
            </a:r>
            <a:r>
              <a:rPr b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Continuous data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concerns data that can take on infinite values between any two points. A good example that really proves this point is that there are infinite values between 1 and 1.01. Continuous data is generally numeric, like in our example above, but can sometimes be represented in date-time format.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Categorical data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is non-numeric and often can be characterized into categories or groups. A simple example is is color; red, blue, and yellow are all distinct colors. Another example could be age groups or other interval-type data. Like 1–25 years old, 25–50 years old, and so on. The data used represents numbers, but the intervals themselves are categorical.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goal is to turn data into knowledge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b255b7a9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7b255b7a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geometric 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or average, which indicates the central tendency or typical value of a set of numbers by using the product of their values (as opposed to the arithmetic 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which uses their sum).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d168f30d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d168f30d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d168f30da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d168f30da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a847382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da847382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a8473826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da8473826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a8473826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da8473826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da8473826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da8473826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168f30da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d168f30da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d168f30da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d168f30da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14157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the first message for statistical thinking is, statistics derives knowledge from sample regarding the population by carefully conducted collection and data</a:t>
            </a:r>
            <a:endParaRPr sz="1050">
              <a:solidFill>
                <a:srgbClr val="0074B5"/>
              </a:solidFill>
              <a:highlight>
                <a:srgbClr val="F5F5F5"/>
              </a:highlight>
            </a:endParaRPr>
          </a:p>
          <a:p>
            <a:pPr indent="0" lvl="0" marL="0" marR="25400" rtl="0" algn="l">
              <a:lnSpc>
                <a:spcPct val="141575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Example of US election survey and its results </a:t>
            </a:r>
            <a:endParaRPr sz="1050">
              <a:solidFill>
                <a:srgbClr val="0074B5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first message for statistical thinking is, statistics derives knowledge from sample regarding the population by carefully conducted collection and data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geometric 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or average, which indicates the central tendency or typical value of a set of numbers by using the product of their values (as opposed to the arithmetic 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which uses their sum).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d168f30da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d168f30da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Why divide by n-1 :  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https://www.willemsleegers.com/post/2020/08/05/why-divide-by-n-1/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Bias and unbias :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https://www.merriam-webster.com/dictionary/unbiased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d168f30da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d168f30da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168f30da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d168f30da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1c6c8168f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11c6c8168f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b255b7a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7b255b7a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d168f30da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d168f30da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f23e0950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ff23e095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14157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the first message for statistical thinking is, statistics derives knowledge from sample regarding the population by carefully conducted collection and data</a:t>
            </a:r>
            <a:endParaRPr sz="1050">
              <a:solidFill>
                <a:srgbClr val="0074B5"/>
              </a:solidFill>
              <a:highlight>
                <a:srgbClr val="F5F5F5"/>
              </a:highlight>
            </a:endParaRPr>
          </a:p>
          <a:p>
            <a:pPr indent="0" lvl="0" marL="0" marR="25400" rtl="0" algn="l">
              <a:lnSpc>
                <a:spcPct val="141575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Example of US election survey and its results </a:t>
            </a:r>
            <a:endParaRPr sz="1050">
              <a:solidFill>
                <a:srgbClr val="0074B5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first message for statistical thinking is, statistics derives knowledge from sample regarding the population by carefully conducted collection and data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1415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the first message for statistical thinking is, statistics derives knowledge from sample regarding the population by carefully conducted collection and data</a:t>
            </a:r>
            <a:endParaRPr sz="1050">
              <a:solidFill>
                <a:srgbClr val="0074B5"/>
              </a:solidFill>
              <a:highlight>
                <a:srgbClr val="F5F5F5"/>
              </a:highlight>
            </a:endParaRPr>
          </a:p>
          <a:p>
            <a:pPr indent="0" lvl="0" marL="0" marR="25400" rtl="0" algn="l">
              <a:lnSpc>
                <a:spcPct val="141575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Example of US election survey and its results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f23e09500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ff23e0950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14157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the first message for statistical thinking is, statistics derives knowledge from sample regarding the population by carefully conducted collection and data</a:t>
            </a:r>
            <a:endParaRPr sz="1050">
              <a:solidFill>
                <a:srgbClr val="0074B5"/>
              </a:solidFill>
              <a:highlight>
                <a:srgbClr val="F5F5F5"/>
              </a:highlight>
            </a:endParaRPr>
          </a:p>
          <a:p>
            <a:pPr indent="0" lvl="0" marL="0" marR="25400" rtl="0" algn="l">
              <a:lnSpc>
                <a:spcPct val="141575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Example of US election survey and its results </a:t>
            </a:r>
            <a:endParaRPr sz="1050">
              <a:solidFill>
                <a:srgbClr val="0074B5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first message for statistical thinking is, statistics derives knowledge from sample regarding the population by carefully conducted collection and data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168f30da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d168f30da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f23e09500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ff23e0950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14157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the first message for statistical thinking is, statistics derives knowledge from sample regarding the population by carefully conducted collection and data</a:t>
            </a:r>
            <a:endParaRPr sz="1050">
              <a:solidFill>
                <a:srgbClr val="0074B5"/>
              </a:solidFill>
              <a:highlight>
                <a:srgbClr val="F5F5F5"/>
              </a:highlight>
            </a:endParaRPr>
          </a:p>
          <a:p>
            <a:pPr indent="0" lvl="0" marL="0" marR="25400" rtl="0" algn="l">
              <a:lnSpc>
                <a:spcPct val="141575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Example of US election survey and its results </a:t>
            </a:r>
            <a:endParaRPr sz="1050">
              <a:solidFill>
                <a:srgbClr val="0074B5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first message for statistical thinking is, statistics derives knowledge from sample regarding the population by carefully conducted collection and data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32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3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3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3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3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3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3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3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3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3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3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3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3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3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3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3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3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32"/>
            <p:cNvGrpSpPr/>
            <p:nvPr/>
          </p:nvGrpSpPr>
          <p:grpSpPr>
            <a:xfrm>
              <a:off x="7952721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3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3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3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3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41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9" name="Google Shape;139;p4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41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2" name="Google Shape;142;p4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5" name="Google Shape;145;p42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6" name="Google Shape;146;p4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4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4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4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" name="Google Shape;150;p42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51" name="Google Shape;151;p4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4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4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4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4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" name="Google Shape;156;p42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7" name="Google Shape;157;p4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4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4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4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" name="Google Shape;161;p42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2" name="Google Shape;162;p4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4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4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165;p42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6" name="Google Shape;166;p42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2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42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42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42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171;p42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2" name="Google Shape;172;p42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42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4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42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42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7" name="Google Shape;177;p42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42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2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" name="Google Shape;180;p42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81" name="Google Shape;181;p42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42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42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4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42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" name="Google Shape;186;p42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7" name="Google Shape;187;p42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42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42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42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42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2" name="Google Shape;192;p42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42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4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42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" name="Google Shape;196;p42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7" name="Google Shape;197;p42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42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42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" name="Google Shape;200;p42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01" name="Google Shape;201;p42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42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42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4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" name="Google Shape;205;p42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6" name="Google Shape;206;p42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42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42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42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42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11" name="Google Shape;211;p42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42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42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4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42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" name="Google Shape;216;p42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7" name="Google Shape;217;p42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42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42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42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1" name="Google Shape;221;p42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2" name="Google Shape;222;p42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42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4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" name="Google Shape;225;p42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6" name="Google Shape;226;p42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42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42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42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0" name="Google Shape;230;p42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31" name="Google Shape;231;p42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42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42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4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42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" name="Google Shape;236;p42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7" name="Google Shape;237;p42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42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42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42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" name="Google Shape;241;p42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2" name="Google Shape;242;p42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42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" name="Google Shape;245;p42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6" name="Google Shape;246;p42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42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42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42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42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1" name="Google Shape;251;p42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2" name="Google Shape;252;p42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42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4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42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" name="Google Shape;256;p42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7" name="Google Shape;257;p42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42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42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42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" name="Google Shape;261;p42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2" name="Google Shape;262;p42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42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4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" name="Google Shape;265;p42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6" name="Google Shape;266;p42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42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42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42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0" name="Google Shape;270;p42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42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4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3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4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60" name="Google Shape;60;p4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40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40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40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35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68" name="Google Shape;68;p3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69" name="Google Shape;69;p3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3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3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72" name="Google Shape;72;p3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3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3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3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76" name="Google Shape;76;p3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3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3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3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" name="Google Shape;80;p35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81" name="Google Shape;81;p3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82" name="Google Shape;82;p3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3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3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85" name="Google Shape;85;p3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3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3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" name="Google Shape;88;p3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89" name="Google Shape;89;p3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3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" name="Google Shape;93;p3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94" name="Google Shape;94;p3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3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3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3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" name="Google Shape;99;p3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3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3" name="Google Shape;103;p3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3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7" name="Google Shape;107;p36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3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11" name="Google Shape;111;p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3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17" name="Google Shape;117;p3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38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38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9"/>
          <p:cNvGrpSpPr/>
          <p:nvPr/>
        </p:nvGrpSpPr>
        <p:grpSpPr>
          <a:xfrm>
            <a:off x="6866714" y="1255"/>
            <a:ext cx="2267380" cy="2601741"/>
            <a:chOff x="6790514" y="1255"/>
            <a:chExt cx="2267380" cy="2601741"/>
          </a:xfrm>
        </p:grpSpPr>
        <p:grpSp>
          <p:nvGrpSpPr>
            <p:cNvPr id="124" name="Google Shape;124;p39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125" name="Google Shape;125;p3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3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39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" name="Google Shape;128;p39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29" name="Google Shape;129;p3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3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132;p39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33" name="Google Shape;133;p3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3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5" name="Google Shape;135;p39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3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hyperlink" Target="https://en.wikipedia.org/wiki/Statistic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"/>
          <p:cNvPicPr preferRelativeResize="0"/>
          <p:nvPr/>
        </p:nvPicPr>
        <p:blipFill rotWithShape="1">
          <a:blip r:embed="rId3">
            <a:alphaModFix amt="93000"/>
          </a:blip>
          <a:srcRect b="0" l="5554" r="5554" t="0"/>
          <a:stretch/>
        </p:blipFill>
        <p:spPr>
          <a:xfrm>
            <a:off x="-21712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irt_front_2(w2).png" id="278" name="Google Shape;27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513" y="726011"/>
            <a:ext cx="7909525" cy="1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"/>
          <p:cNvSpPr txBox="1"/>
          <p:nvPr/>
        </p:nvSpPr>
        <p:spPr>
          <a:xfrm>
            <a:off x="741475" y="2091475"/>
            <a:ext cx="7617600" cy="14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 Bootcamp</a:t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#1 rated Coding and Data Science Program in all of Orange County, Los Angeles, and the Inland Empire.</a:t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 Course Introduction - Statistics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2"/>
          <p:cNvSpPr txBox="1"/>
          <p:nvPr>
            <p:ph idx="1" type="body"/>
          </p:nvPr>
        </p:nvSpPr>
        <p:spPr>
          <a:xfrm>
            <a:off x="1065363" y="1504216"/>
            <a:ext cx="7269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sample to a statistician means a collection of data points.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scientists </a:t>
            </a: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will use the term sample for a single data point.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2"/>
          <p:cNvSpPr txBox="1"/>
          <p:nvPr>
            <p:ph type="title"/>
          </p:nvPr>
        </p:nvSpPr>
        <p:spPr>
          <a:xfrm>
            <a:off x="1065363" y="448500"/>
            <a:ext cx="72690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Statisticians and Data </a:t>
            </a:r>
            <a: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cientists</a:t>
            </a:r>
            <a: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66cbcf6a5_0_0"/>
          <p:cNvSpPr txBox="1"/>
          <p:nvPr>
            <p:ph idx="1" type="body"/>
          </p:nvPr>
        </p:nvSpPr>
        <p:spPr>
          <a:xfrm>
            <a:off x="1065338" y="1429191"/>
            <a:ext cx="7269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Statistician</a:t>
            </a: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predictor variables are used in a model to predict a response or dependent variable.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a data scientist, features are used to predict a target.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d66cbcf6a5_0_0"/>
          <p:cNvSpPr txBox="1"/>
          <p:nvPr>
            <p:ph type="title"/>
          </p:nvPr>
        </p:nvSpPr>
        <p:spPr>
          <a:xfrm>
            <a:off x="1065338" y="362750"/>
            <a:ext cx="72690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Statisticians and Data </a:t>
            </a:r>
            <a: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cientists</a:t>
            </a:r>
            <a: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"/>
          <p:cNvSpPr txBox="1"/>
          <p:nvPr>
            <p:ph type="title"/>
          </p:nvPr>
        </p:nvSpPr>
        <p:spPr>
          <a:xfrm>
            <a:off x="1303800" y="598575"/>
            <a:ext cx="7030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3" name="Google Shape;393;p3"/>
          <p:cNvSpPr/>
          <p:nvPr/>
        </p:nvSpPr>
        <p:spPr>
          <a:xfrm>
            <a:off x="3588750" y="945500"/>
            <a:ext cx="2161800" cy="8757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Generation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"/>
          <p:cNvSpPr/>
          <p:nvPr/>
        </p:nvSpPr>
        <p:spPr>
          <a:xfrm>
            <a:off x="3588750" y="2219725"/>
            <a:ext cx="2161800" cy="6882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Collection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3"/>
          <p:cNvSpPr/>
          <p:nvPr/>
        </p:nvSpPr>
        <p:spPr>
          <a:xfrm>
            <a:off x="1549800" y="3763425"/>
            <a:ext cx="1640100" cy="559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Knowledge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"/>
          <p:cNvSpPr/>
          <p:nvPr/>
        </p:nvSpPr>
        <p:spPr>
          <a:xfrm>
            <a:off x="3593700" y="3739700"/>
            <a:ext cx="1747500" cy="6078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Business Intelligence 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3"/>
          <p:cNvSpPr/>
          <p:nvPr/>
        </p:nvSpPr>
        <p:spPr>
          <a:xfrm>
            <a:off x="5745551" y="3773374"/>
            <a:ext cx="1747500" cy="559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Solutions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8" name="Google Shape;398;p3"/>
          <p:cNvCxnSpPr>
            <a:stCxn id="393" idx="2"/>
            <a:endCxn id="394" idx="0"/>
          </p:cNvCxnSpPr>
          <p:nvPr/>
        </p:nvCxnSpPr>
        <p:spPr>
          <a:xfrm flipH="1" rot="-5400000">
            <a:off x="4470750" y="2020100"/>
            <a:ext cx="398400" cy="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" name="Google Shape;399;p3"/>
          <p:cNvCxnSpPr>
            <a:stCxn id="394" idx="2"/>
            <a:endCxn id="395" idx="0"/>
          </p:cNvCxnSpPr>
          <p:nvPr/>
        </p:nvCxnSpPr>
        <p:spPr>
          <a:xfrm rot="5400000">
            <a:off x="3091950" y="2185825"/>
            <a:ext cx="855600" cy="22998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0" name="Google Shape;400;p3"/>
          <p:cNvCxnSpPr>
            <a:stCxn id="394" idx="2"/>
            <a:endCxn id="397" idx="0"/>
          </p:cNvCxnSpPr>
          <p:nvPr/>
        </p:nvCxnSpPr>
        <p:spPr>
          <a:xfrm flipH="1" rot="-5400000">
            <a:off x="5211750" y="2365825"/>
            <a:ext cx="865500" cy="1949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1" name="Google Shape;401;p3"/>
          <p:cNvCxnSpPr>
            <a:endCxn id="394" idx="2"/>
          </p:cNvCxnSpPr>
          <p:nvPr/>
        </p:nvCxnSpPr>
        <p:spPr>
          <a:xfrm rot="-5400000">
            <a:off x="4285650" y="3287425"/>
            <a:ext cx="763500" cy="4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2" name="Google Shape;402;p3"/>
          <p:cNvSpPr txBox="1"/>
          <p:nvPr/>
        </p:nvSpPr>
        <p:spPr>
          <a:xfrm>
            <a:off x="6187925" y="595200"/>
            <a:ext cx="26727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sng" cap="none" strike="noStrike">
              <a:solidFill>
                <a:srgbClr val="0074B5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0"/>
          <p:cNvSpPr txBox="1"/>
          <p:nvPr>
            <p:ph type="title"/>
          </p:nvPr>
        </p:nvSpPr>
        <p:spPr>
          <a:xfrm>
            <a:off x="1303800" y="598575"/>
            <a:ext cx="70305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8" name="Google Shape;408;p10"/>
          <p:cNvSpPr txBox="1"/>
          <p:nvPr>
            <p:ph idx="1" type="body"/>
          </p:nvPr>
        </p:nvSpPr>
        <p:spPr>
          <a:xfrm>
            <a:off x="1155032" y="1347650"/>
            <a:ext cx="7179268" cy="3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7200">
                <a:solidFill>
                  <a:schemeClr val="lt1"/>
                </a:solidFill>
              </a:rPr>
              <a:t>5</a:t>
            </a:r>
            <a:endParaRPr sz="7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</a:rPr>
              <a:t>Data is usually a number, for a unit of observation and has a context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 sz="4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Type of data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414" name="Google Shape;414;p11"/>
          <p:cNvSpPr txBox="1"/>
          <p:nvPr>
            <p:ph idx="1" type="body"/>
          </p:nvPr>
        </p:nvSpPr>
        <p:spPr>
          <a:xfrm>
            <a:off x="1303800" y="1648000"/>
            <a:ext cx="70305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variable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Quantitative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Qualitative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Date and time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Quantitative Variable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420" name="Google Shape;420;p13"/>
          <p:cNvSpPr txBox="1"/>
          <p:nvPr>
            <p:ph idx="1" type="body"/>
          </p:nvPr>
        </p:nvSpPr>
        <p:spPr>
          <a:xfrm>
            <a:off x="1303800" y="1648000"/>
            <a:ext cx="70305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Quantitative variable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Continuous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Discrete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Qualitative Variable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426" name="Google Shape;426;p14"/>
          <p:cNvSpPr txBox="1"/>
          <p:nvPr>
            <p:ph idx="1" type="body"/>
          </p:nvPr>
        </p:nvSpPr>
        <p:spPr>
          <a:xfrm>
            <a:off x="1303800" y="1648000"/>
            <a:ext cx="70305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Qualitative variable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Ordinal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Nominal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Fundamental Ideas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432" name="Google Shape;432;p15"/>
          <p:cNvSpPr txBox="1"/>
          <p:nvPr>
            <p:ph idx="1" type="body"/>
          </p:nvPr>
        </p:nvSpPr>
        <p:spPr>
          <a:xfrm>
            <a:off x="1303800" y="1397075"/>
            <a:ext cx="70305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19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Estimates of Location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76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Uncertainty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76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Probability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6"/>
          <p:cNvSpPr txBox="1"/>
          <p:nvPr>
            <p:ph type="title"/>
          </p:nvPr>
        </p:nvSpPr>
        <p:spPr>
          <a:xfrm>
            <a:off x="1076250" y="586300"/>
            <a:ext cx="74856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Centrality Measures/ Descriptive statistics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6"/>
          <p:cNvSpPr txBox="1"/>
          <p:nvPr>
            <p:ph idx="1" type="body"/>
          </p:nvPr>
        </p:nvSpPr>
        <p:spPr>
          <a:xfrm>
            <a:off x="1303800" y="1399425"/>
            <a:ext cx="70305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 tendency measures, which capture the center around which the data is distributed.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Variation or variability measures, which describe the data spread, i.e. how far the measurements lie from the center.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8"/>
          <p:cNvSpPr txBox="1"/>
          <p:nvPr>
            <p:ph type="title"/>
          </p:nvPr>
        </p:nvSpPr>
        <p:spPr>
          <a:xfrm>
            <a:off x="1303800" y="301650"/>
            <a:ext cx="7030500" cy="692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Estimates of Location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8"/>
          <p:cNvSpPr txBox="1"/>
          <p:nvPr>
            <p:ph idx="1" type="body"/>
          </p:nvPr>
        </p:nvSpPr>
        <p:spPr>
          <a:xfrm>
            <a:off x="1303800" y="850232"/>
            <a:ext cx="7030500" cy="3768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sum of all values divided by the number of values. Synonyms average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value such that one-half of the data lies above and below. Synonyms 50th percentile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most frequent value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Outlier: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data value that is very different from most of the data. Synonyms extreme value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rPr lang="en" sz="2800">
                <a:solidFill>
                  <a:schemeClr val="lt1"/>
                </a:solidFill>
              </a:rPr>
              <a:t>Statistics</a:t>
            </a:r>
            <a:endParaRPr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2"/>
          <p:cNvSpPr txBox="1"/>
          <p:nvPr/>
        </p:nvSpPr>
        <p:spPr>
          <a:xfrm>
            <a:off x="995925" y="782400"/>
            <a:ext cx="8148000" cy="3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Statistics is the discipline that is  concerned with the collection, organization, analysis, interpretation, and presentation of data.</a:t>
            </a:r>
            <a:endParaRPr b="0" i="0" sz="1400" u="none" cap="none" strike="noStrike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https://en.wikipedia.org/wiki/Statistics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Statistics is a science of collecting and analyzing </a:t>
            </a:r>
            <a:r>
              <a:rPr b="0" i="0" lang="en" sz="2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b="0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taken from a </a:t>
            </a:r>
            <a:r>
              <a:rPr b="0" i="0" lang="en" sz="2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sample</a:t>
            </a:r>
            <a:r>
              <a:rPr b="0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population</a:t>
            </a:r>
            <a:endParaRPr b="0" i="0" sz="1400" u="none" cap="none" strike="noStrike">
              <a:solidFill>
                <a:srgbClr val="4D515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b255b7a97_0_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Central tendency measures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0" name="Google Shape;450;g7b255b7a97_0_1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Arithmetic 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Weighted 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Geometric mean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Median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Mode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d168f30dae_0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d168f30dae_0_0"/>
          <p:cNvSpPr txBox="1"/>
          <p:nvPr>
            <p:ph idx="1" type="body"/>
          </p:nvPr>
        </p:nvSpPr>
        <p:spPr>
          <a:xfrm>
            <a:off x="1303800" y="1159800"/>
            <a:ext cx="7030500" cy="29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Average 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μ = Mean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 = Mean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gd168f30da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5462" y="2240050"/>
            <a:ext cx="2978850" cy="16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d168f30dae_0_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d168f30dae_0_30"/>
          <p:cNvSpPr txBox="1"/>
          <p:nvPr>
            <p:ph idx="1" type="body"/>
          </p:nvPr>
        </p:nvSpPr>
        <p:spPr>
          <a:xfrm>
            <a:off x="1303800" y="152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Let’s write a function to calculate the mean of a given dataset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1, 2, 4, 5, 5, 7, 8, 9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a84738265_0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Weighted 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da84738265_0_0"/>
          <p:cNvSpPr txBox="1"/>
          <p:nvPr>
            <p:ph idx="1" type="body"/>
          </p:nvPr>
        </p:nvSpPr>
        <p:spPr>
          <a:xfrm>
            <a:off x="1303800" y="1159800"/>
            <a:ext cx="7030500" cy="29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μ = Mean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 = Mean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gda8473826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4250" y="2057425"/>
            <a:ext cx="228600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da84738265_0_19"/>
          <p:cNvSpPr txBox="1"/>
          <p:nvPr>
            <p:ph type="title"/>
          </p:nvPr>
        </p:nvSpPr>
        <p:spPr>
          <a:xfrm>
            <a:off x="1303800" y="4296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Weighted 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da84738265_0_19"/>
          <p:cNvSpPr txBox="1"/>
          <p:nvPr>
            <p:ph idx="1" type="body"/>
          </p:nvPr>
        </p:nvSpPr>
        <p:spPr>
          <a:xfrm>
            <a:off x="1251000" y="1020925"/>
            <a:ext cx="7030500" cy="3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Let’s write a function to calculator mean of a given dataset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Weighted Values                     Student 1                             Students 2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7" name="Google Shape;477;gda84738265_0_19"/>
          <p:cNvGraphicFramePr/>
          <p:nvPr/>
        </p:nvGraphicFramePr>
        <p:xfrm>
          <a:off x="1459450" y="283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{1714CBD1-D092-4135-9E3A-418ECE6EF8F2}</a:tableStyleId>
              </a:tblPr>
              <a:tblGrid>
                <a:gridCol w="971175"/>
                <a:gridCol w="633225"/>
              </a:tblGrid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HW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15%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Quiz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15%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Mid term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35%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Final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35%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8" name="Google Shape;478;gda84738265_0_19"/>
          <p:cNvGraphicFramePr/>
          <p:nvPr/>
        </p:nvGraphicFramePr>
        <p:xfrm>
          <a:off x="3671350" y="283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{1714CBD1-D092-4135-9E3A-418ECE6EF8F2}</a:tableStyleId>
              </a:tblPr>
              <a:tblGrid>
                <a:gridCol w="1024000"/>
                <a:gridCol w="580400"/>
              </a:tblGrid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HW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78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Quiz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70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Mid term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89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Final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94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9" name="Google Shape;479;gda84738265_0_19"/>
          <p:cNvGraphicFramePr/>
          <p:nvPr/>
        </p:nvGraphicFramePr>
        <p:xfrm>
          <a:off x="5883250" y="283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{1714CBD1-D092-4135-9E3A-418ECE6EF8F2}</a:tableStyleId>
              </a:tblPr>
              <a:tblGrid>
                <a:gridCol w="992300"/>
                <a:gridCol w="612100"/>
              </a:tblGrid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HW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100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Quiz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97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Mid term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76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Final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79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da84738265_0_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Geometric 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da84738265_0_7"/>
          <p:cNvSpPr txBox="1"/>
          <p:nvPr>
            <p:ph idx="1" type="body"/>
          </p:nvPr>
        </p:nvSpPr>
        <p:spPr>
          <a:xfrm>
            <a:off x="1303800" y="1159800"/>
            <a:ext cx="7030500" cy="29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μ = Mean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 = Mean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gda84738265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8250" y="2230050"/>
            <a:ext cx="2078671" cy="7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da84738265_0_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Geometric 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da84738265_0_27"/>
          <p:cNvSpPr txBox="1"/>
          <p:nvPr>
            <p:ph idx="1" type="body"/>
          </p:nvPr>
        </p:nvSpPr>
        <p:spPr>
          <a:xfrm>
            <a:off x="1303800" y="152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Let’s write a function to calculator geometric mean of a given data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1, 2, 4, 5, 5, 7, 8, 9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d168f30dae_0_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d168f30dae_0_24"/>
          <p:cNvSpPr txBox="1"/>
          <p:nvPr>
            <p:ph idx="1" type="body"/>
          </p:nvPr>
        </p:nvSpPr>
        <p:spPr>
          <a:xfrm>
            <a:off x="1303800" y="152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a function to find the centre point (50% percentile) of the data 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5, 8, 9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1, 2, 4,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</a:t>
            </a:r>
            <a:r>
              <a:rPr lang="en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</a:t>
            </a:r>
            <a:r>
              <a:rPr lang="en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7, 8,9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d168f30dae_0_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d168f30dae_0_36"/>
          <p:cNvSpPr txBox="1"/>
          <p:nvPr>
            <p:ph idx="1" type="body"/>
          </p:nvPr>
        </p:nvSpPr>
        <p:spPr>
          <a:xfrm>
            <a:off x="1303800" y="152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a function to find the most frequent number in the data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5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8, 8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9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9"/>
          <p:cNvSpPr txBox="1"/>
          <p:nvPr>
            <p:ph type="title"/>
          </p:nvPr>
        </p:nvSpPr>
        <p:spPr>
          <a:xfrm>
            <a:off x="1303800" y="301650"/>
            <a:ext cx="7030500" cy="692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Estimates of Location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9"/>
          <p:cNvSpPr txBox="1"/>
          <p:nvPr>
            <p:ph idx="1" type="body"/>
          </p:nvPr>
        </p:nvSpPr>
        <p:spPr>
          <a:xfrm>
            <a:off x="1303800" y="850232"/>
            <a:ext cx="7030500" cy="3768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sum of all values divided by the number of values. Synonyms average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Weighted mean: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sum of all values times a weight divided by the sum of the weights. Synonyms weighted average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Geometric mean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 calculated by multiplying all numbers and then taking the nth root of that number (where n=number of numbers).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Trimmed mean: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average of all values after dropping a fixed number of extreme values. Synonyms truncated mean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"/>
          <p:cNvSpPr txBox="1"/>
          <p:nvPr>
            <p:ph type="title"/>
          </p:nvPr>
        </p:nvSpPr>
        <p:spPr>
          <a:xfrm>
            <a:off x="1303800" y="158400"/>
            <a:ext cx="70305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Statistics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94" name="Google Shape;294;p6"/>
          <p:cNvSpPr txBox="1"/>
          <p:nvPr>
            <p:ph idx="1" type="body"/>
          </p:nvPr>
        </p:nvSpPr>
        <p:spPr>
          <a:xfrm>
            <a:off x="1303800" y="1397075"/>
            <a:ext cx="70305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9988" y="1095075"/>
            <a:ext cx="5377524" cy="38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Variability measures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6" name="Google Shape;516;p17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</a:rPr>
              <a:t>Variance 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</a:rPr>
              <a:t>Standard Deviation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</a:rPr>
              <a:t>Coefficient Variation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d168f30dae_0_41"/>
          <p:cNvSpPr txBox="1"/>
          <p:nvPr>
            <p:ph type="title"/>
          </p:nvPr>
        </p:nvSpPr>
        <p:spPr>
          <a:xfrm>
            <a:off x="1303800" y="598575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d168f30dae_0_41"/>
          <p:cNvSpPr txBox="1"/>
          <p:nvPr>
            <p:ph idx="1" type="body"/>
          </p:nvPr>
        </p:nvSpPr>
        <p:spPr>
          <a:xfrm>
            <a:off x="1303800" y="1210225"/>
            <a:ext cx="7030500" cy="28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Spread of data around the mean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𝛔² = Variance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S² = Variance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gd168f30dae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1075" y="2483525"/>
            <a:ext cx="3033225" cy="10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d168f30dae_0_48"/>
          <p:cNvSpPr txBox="1"/>
          <p:nvPr>
            <p:ph type="title"/>
          </p:nvPr>
        </p:nvSpPr>
        <p:spPr>
          <a:xfrm>
            <a:off x="1303800" y="421600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d168f30dae_0_48"/>
          <p:cNvSpPr txBox="1"/>
          <p:nvPr>
            <p:ph idx="1" type="body"/>
          </p:nvPr>
        </p:nvSpPr>
        <p:spPr>
          <a:xfrm>
            <a:off x="1303800" y="1210225"/>
            <a:ext cx="7030500" cy="28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Square root of variance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𝛔 = Standard deviation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= Standard deviation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gd168f30dae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4175" y="1210230"/>
            <a:ext cx="2520125" cy="8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d168f30dae_0_55"/>
          <p:cNvSpPr txBox="1"/>
          <p:nvPr>
            <p:ph type="title"/>
          </p:nvPr>
        </p:nvSpPr>
        <p:spPr>
          <a:xfrm>
            <a:off x="1303800" y="421600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d168f30dae_0_55"/>
          <p:cNvSpPr txBox="1"/>
          <p:nvPr>
            <p:ph idx="1" type="body"/>
          </p:nvPr>
        </p:nvSpPr>
        <p:spPr>
          <a:xfrm>
            <a:off x="1303800" y="1210225"/>
            <a:ext cx="7030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Numbers1 = 3, 4, 4.5, 3.5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Numbers2 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 4.828, 6.437, 7.242, 5.632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1c6c8168f5_1_0"/>
          <p:cNvSpPr txBox="1"/>
          <p:nvPr>
            <p:ph type="title"/>
          </p:nvPr>
        </p:nvSpPr>
        <p:spPr>
          <a:xfrm>
            <a:off x="1303800" y="421600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Coefficient of variation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11c6c8168f5_1_0"/>
          <p:cNvSpPr txBox="1"/>
          <p:nvPr>
            <p:ph idx="1" type="body"/>
          </p:nvPr>
        </p:nvSpPr>
        <p:spPr>
          <a:xfrm>
            <a:off x="1303800" y="1210225"/>
            <a:ext cx="7030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Compare two datasets which operate on different scales i.e miles and kilometers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Coefficient of variation = </a:t>
            </a: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Standard deviation / Mean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Miles = 3, 4, 4.5, 3.5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Kms = 4.828, 6.437, 7.242, 5.632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b255b7a97_0_6"/>
          <p:cNvSpPr txBox="1"/>
          <p:nvPr>
            <p:ph type="title"/>
          </p:nvPr>
        </p:nvSpPr>
        <p:spPr>
          <a:xfrm>
            <a:off x="1303800" y="421600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Covariance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168f30dae_0_61"/>
          <p:cNvSpPr txBox="1"/>
          <p:nvPr>
            <p:ph type="title"/>
          </p:nvPr>
        </p:nvSpPr>
        <p:spPr>
          <a:xfrm>
            <a:off x="1303800" y="421600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Covariance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d168f30dae_0_61"/>
          <p:cNvSpPr txBox="1"/>
          <p:nvPr>
            <p:ph idx="1" type="body"/>
          </p:nvPr>
        </p:nvSpPr>
        <p:spPr>
          <a:xfrm>
            <a:off x="1303800" y="1210225"/>
            <a:ext cx="7030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Covariance if two values are moving in the same direction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gd168f30dae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6625" y="1840313"/>
            <a:ext cx="3352800" cy="2657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5" name="Google Shape;555;gd168f30dae_0_61"/>
          <p:cNvGraphicFramePr/>
          <p:nvPr/>
        </p:nvGraphicFramePr>
        <p:xfrm>
          <a:off x="1809700" y="231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{1714CBD1-D092-4135-9E3A-418ECE6EF8F2}</a:tableStyleId>
              </a:tblPr>
              <a:tblGrid>
                <a:gridCol w="1205400"/>
                <a:gridCol w="12054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Age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Internet use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18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125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25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120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40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100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50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70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f23e09500_0_0"/>
          <p:cNvSpPr txBox="1"/>
          <p:nvPr>
            <p:ph type="title"/>
          </p:nvPr>
        </p:nvSpPr>
        <p:spPr>
          <a:xfrm>
            <a:off x="1303800" y="375450"/>
            <a:ext cx="70305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Population vs Sample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01" name="Google Shape;301;gff23e09500_0_0"/>
          <p:cNvSpPr txBox="1"/>
          <p:nvPr>
            <p:ph idx="1" type="body"/>
          </p:nvPr>
        </p:nvSpPr>
        <p:spPr>
          <a:xfrm>
            <a:off x="1303800" y="1397075"/>
            <a:ext cx="70305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 is the broader group of people to whom you intend to generalize the results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 is the specific group that you collect data from. To be a truly random sample, every subject in your target population must have an equal chance of being selected in your sample</a:t>
            </a:r>
            <a:r>
              <a:rPr lang="en" sz="1100">
                <a:solidFill>
                  <a:srgbClr val="66666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"/>
          <p:cNvSpPr/>
          <p:nvPr/>
        </p:nvSpPr>
        <p:spPr>
          <a:xfrm>
            <a:off x="1019950" y="757675"/>
            <a:ext cx="3409500" cy="215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5"/>
          <p:cNvSpPr/>
          <p:nvPr/>
        </p:nvSpPr>
        <p:spPr>
          <a:xfrm>
            <a:off x="1413375" y="123852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"/>
          <p:cNvSpPr/>
          <p:nvPr/>
        </p:nvSpPr>
        <p:spPr>
          <a:xfrm>
            <a:off x="2608150" y="887500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"/>
          <p:cNvSpPr/>
          <p:nvPr/>
        </p:nvSpPr>
        <p:spPr>
          <a:xfrm>
            <a:off x="3714375" y="110620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5"/>
          <p:cNvSpPr/>
          <p:nvPr/>
        </p:nvSpPr>
        <p:spPr>
          <a:xfrm>
            <a:off x="1870575" y="169572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"/>
          <p:cNvSpPr/>
          <p:nvPr/>
        </p:nvSpPr>
        <p:spPr>
          <a:xfrm>
            <a:off x="2943750" y="1672063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"/>
          <p:cNvSpPr/>
          <p:nvPr/>
        </p:nvSpPr>
        <p:spPr>
          <a:xfrm>
            <a:off x="1519700" y="246240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5"/>
          <p:cNvSpPr/>
          <p:nvPr/>
        </p:nvSpPr>
        <p:spPr>
          <a:xfrm>
            <a:off x="2327775" y="215292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"/>
          <p:cNvSpPr/>
          <p:nvPr/>
        </p:nvSpPr>
        <p:spPr>
          <a:xfrm>
            <a:off x="3281575" y="246240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"/>
          <p:cNvSpPr/>
          <p:nvPr/>
        </p:nvSpPr>
        <p:spPr>
          <a:xfrm>
            <a:off x="2632575" y="245772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"/>
          <p:cNvSpPr/>
          <p:nvPr/>
        </p:nvSpPr>
        <p:spPr>
          <a:xfrm>
            <a:off x="3877800" y="208557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"/>
          <p:cNvSpPr/>
          <p:nvPr/>
        </p:nvSpPr>
        <p:spPr>
          <a:xfrm>
            <a:off x="4030175" y="257175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5"/>
          <p:cNvSpPr/>
          <p:nvPr/>
        </p:nvSpPr>
        <p:spPr>
          <a:xfrm>
            <a:off x="2094675" y="101982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"/>
          <p:cNvSpPr/>
          <p:nvPr/>
        </p:nvSpPr>
        <p:spPr>
          <a:xfrm>
            <a:off x="1180275" y="172652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5"/>
          <p:cNvSpPr/>
          <p:nvPr/>
        </p:nvSpPr>
        <p:spPr>
          <a:xfrm>
            <a:off x="1092375" y="88750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"/>
          <p:cNvSpPr/>
          <p:nvPr/>
        </p:nvSpPr>
        <p:spPr>
          <a:xfrm>
            <a:off x="1092375" y="230427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5"/>
          <p:cNvSpPr/>
          <p:nvPr/>
        </p:nvSpPr>
        <p:spPr>
          <a:xfrm>
            <a:off x="1870575" y="215292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"/>
          <p:cNvSpPr/>
          <p:nvPr/>
        </p:nvSpPr>
        <p:spPr>
          <a:xfrm>
            <a:off x="2874188" y="208557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"/>
          <p:cNvSpPr/>
          <p:nvPr/>
        </p:nvSpPr>
        <p:spPr>
          <a:xfrm>
            <a:off x="3202800" y="123852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"/>
          <p:cNvSpPr/>
          <p:nvPr/>
        </p:nvSpPr>
        <p:spPr>
          <a:xfrm>
            <a:off x="3655875" y="245772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5"/>
          <p:cNvSpPr/>
          <p:nvPr/>
        </p:nvSpPr>
        <p:spPr>
          <a:xfrm>
            <a:off x="3531575" y="1543588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"/>
          <p:cNvSpPr/>
          <p:nvPr/>
        </p:nvSpPr>
        <p:spPr>
          <a:xfrm>
            <a:off x="4030175" y="145722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"/>
          <p:cNvSpPr/>
          <p:nvPr/>
        </p:nvSpPr>
        <p:spPr>
          <a:xfrm>
            <a:off x="4123925" y="887500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"/>
          <p:cNvSpPr/>
          <p:nvPr/>
        </p:nvSpPr>
        <p:spPr>
          <a:xfrm>
            <a:off x="2308088" y="1324900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"/>
          <p:cNvSpPr/>
          <p:nvPr/>
        </p:nvSpPr>
        <p:spPr>
          <a:xfrm>
            <a:off x="1593525" y="887500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"/>
          <p:cNvSpPr/>
          <p:nvPr/>
        </p:nvSpPr>
        <p:spPr>
          <a:xfrm>
            <a:off x="3281575" y="88750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"/>
          <p:cNvSpPr/>
          <p:nvPr/>
        </p:nvSpPr>
        <p:spPr>
          <a:xfrm>
            <a:off x="2076138" y="257175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"/>
          <p:cNvSpPr/>
          <p:nvPr/>
        </p:nvSpPr>
        <p:spPr>
          <a:xfrm>
            <a:off x="2755450" y="1258538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"/>
          <p:cNvSpPr/>
          <p:nvPr/>
        </p:nvSpPr>
        <p:spPr>
          <a:xfrm>
            <a:off x="3376000" y="2003000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"/>
          <p:cNvSpPr/>
          <p:nvPr/>
        </p:nvSpPr>
        <p:spPr>
          <a:xfrm>
            <a:off x="1860738" y="132490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"/>
          <p:cNvSpPr/>
          <p:nvPr/>
        </p:nvSpPr>
        <p:spPr>
          <a:xfrm>
            <a:off x="4123925" y="184827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"/>
          <p:cNvSpPr/>
          <p:nvPr/>
        </p:nvSpPr>
        <p:spPr>
          <a:xfrm>
            <a:off x="1413375" y="200300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"/>
          <p:cNvSpPr/>
          <p:nvPr/>
        </p:nvSpPr>
        <p:spPr>
          <a:xfrm>
            <a:off x="2407163" y="1738913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"/>
          <p:cNvSpPr/>
          <p:nvPr/>
        </p:nvSpPr>
        <p:spPr>
          <a:xfrm>
            <a:off x="1092375" y="333897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"/>
          <p:cNvSpPr/>
          <p:nvPr/>
        </p:nvSpPr>
        <p:spPr>
          <a:xfrm>
            <a:off x="1092375" y="404507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"/>
          <p:cNvSpPr txBox="1"/>
          <p:nvPr/>
        </p:nvSpPr>
        <p:spPr>
          <a:xfrm>
            <a:off x="1367025" y="3220237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Population</a:t>
            </a:r>
            <a:endParaRPr b="0" i="0" sz="1400" u="none" cap="none" strike="noStrik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2" name="Google Shape;342;p5"/>
          <p:cNvSpPr txBox="1"/>
          <p:nvPr/>
        </p:nvSpPr>
        <p:spPr>
          <a:xfrm>
            <a:off x="1388575" y="3926575"/>
            <a:ext cx="32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Sample</a:t>
            </a:r>
            <a:endParaRPr b="0" i="0" sz="1400" u="none" cap="none" strike="noStrik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3" name="Google Shape;343;p5"/>
          <p:cNvSpPr txBox="1"/>
          <p:nvPr>
            <p:ph idx="4294967295" type="title"/>
          </p:nvPr>
        </p:nvSpPr>
        <p:spPr>
          <a:xfrm>
            <a:off x="1180275" y="31625"/>
            <a:ext cx="703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Population vs Sample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344" name="Google Shape;3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2238" y="895700"/>
            <a:ext cx="252412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6088" y="2914063"/>
            <a:ext cx="207645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"/>
          <p:cNvSpPr/>
          <p:nvPr/>
        </p:nvSpPr>
        <p:spPr>
          <a:xfrm>
            <a:off x="5376625" y="859675"/>
            <a:ext cx="3322200" cy="399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"/>
          <p:cNvSpPr txBox="1"/>
          <p:nvPr/>
        </p:nvSpPr>
        <p:spPr>
          <a:xfrm>
            <a:off x="6394213" y="2462037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Population</a:t>
            </a:r>
            <a:endParaRPr b="0" i="0" sz="1400" u="none" cap="none" strike="noStrik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8" name="Google Shape;348;p5"/>
          <p:cNvSpPr txBox="1"/>
          <p:nvPr/>
        </p:nvSpPr>
        <p:spPr>
          <a:xfrm>
            <a:off x="6417613" y="4447612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Sample</a:t>
            </a:r>
            <a:endParaRPr b="0" i="0" sz="1400" u="none" cap="none" strike="noStrik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f23e09500_0_6"/>
          <p:cNvSpPr txBox="1"/>
          <p:nvPr>
            <p:ph type="title"/>
          </p:nvPr>
        </p:nvSpPr>
        <p:spPr>
          <a:xfrm>
            <a:off x="1303800" y="158400"/>
            <a:ext cx="70305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Statistics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54" name="Google Shape;354;gff23e09500_0_6"/>
          <p:cNvSpPr txBox="1"/>
          <p:nvPr>
            <p:ph idx="1" type="body"/>
          </p:nvPr>
        </p:nvSpPr>
        <p:spPr>
          <a:xfrm>
            <a:off x="1303800" y="1397075"/>
            <a:ext cx="70305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ff23e09500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4675" y="1538325"/>
            <a:ext cx="6214650" cy="2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168f30dae_0_15"/>
          <p:cNvSpPr txBox="1"/>
          <p:nvPr>
            <p:ph idx="2" type="body"/>
          </p:nvPr>
        </p:nvSpPr>
        <p:spPr>
          <a:xfrm>
            <a:off x="4903700" y="1537900"/>
            <a:ext cx="3430500" cy="299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n = Total sample from population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61" name="Google Shape;361;gd168f30dae_0_15"/>
          <p:cNvSpPr txBox="1"/>
          <p:nvPr>
            <p:ph idx="2" type="body"/>
          </p:nvPr>
        </p:nvSpPr>
        <p:spPr>
          <a:xfrm>
            <a:off x="1141500" y="1538000"/>
            <a:ext cx="3430500" cy="299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N = Total population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62" name="Google Shape;362;gd168f30dae_0_15"/>
          <p:cNvSpPr txBox="1"/>
          <p:nvPr>
            <p:ph type="title"/>
          </p:nvPr>
        </p:nvSpPr>
        <p:spPr>
          <a:xfrm>
            <a:off x="1141500" y="296025"/>
            <a:ext cx="71928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Population vs Sample</a:t>
            </a:r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f23e09500_0_13"/>
          <p:cNvSpPr txBox="1"/>
          <p:nvPr>
            <p:ph type="title"/>
          </p:nvPr>
        </p:nvSpPr>
        <p:spPr>
          <a:xfrm>
            <a:off x="0" y="2172450"/>
            <a:ext cx="38679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Statistics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68" name="Google Shape;368;gff23e09500_0_13"/>
          <p:cNvSpPr txBox="1"/>
          <p:nvPr>
            <p:ph idx="1" type="body"/>
          </p:nvPr>
        </p:nvSpPr>
        <p:spPr>
          <a:xfrm>
            <a:off x="1303800" y="1397075"/>
            <a:ext cx="70305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gff23e09500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7874" y="341325"/>
            <a:ext cx="4979576" cy="446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"/>
          <p:cNvSpPr txBox="1"/>
          <p:nvPr>
            <p:ph idx="1" type="body"/>
          </p:nvPr>
        </p:nvSpPr>
        <p:spPr>
          <a:xfrm>
            <a:off x="1056750" y="916549"/>
            <a:ext cx="7030500" cy="37356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 A subset from a larger data set.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 The larger data set or idea of a data set.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(n) The size of the population (sample).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Random sampling Drawing elements into a sample at random.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Simple random sample The sample that results from random sampling without stratifying the population.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Sampling with replacement and without replacement 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8"/>
          <p:cNvSpPr txBox="1"/>
          <p:nvPr>
            <p:ph type="title"/>
          </p:nvPr>
        </p:nvSpPr>
        <p:spPr>
          <a:xfrm>
            <a:off x="1056750" y="287450"/>
            <a:ext cx="70305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 vs Sample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Zia Khan</dc:creator>
</cp:coreProperties>
</file>